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8" r:id="rId3"/>
    <p:sldId id="279" r:id="rId4"/>
    <p:sldId id="280" r:id="rId5"/>
    <p:sldId id="257" r:id="rId6"/>
    <p:sldId id="258" r:id="rId7"/>
    <p:sldId id="283" r:id="rId8"/>
    <p:sldId id="259" r:id="rId9"/>
    <p:sldId id="260" r:id="rId10"/>
    <p:sldId id="282" r:id="rId11"/>
    <p:sldId id="261" r:id="rId12"/>
    <p:sldId id="286" r:id="rId13"/>
    <p:sldId id="287" r:id="rId14"/>
    <p:sldId id="284" r:id="rId15"/>
    <p:sldId id="262" r:id="rId16"/>
    <p:sldId id="292" r:id="rId17"/>
    <p:sldId id="263" r:id="rId18"/>
    <p:sldId id="264" r:id="rId19"/>
    <p:sldId id="265" r:id="rId20"/>
    <p:sldId id="268" r:id="rId21"/>
    <p:sldId id="285" r:id="rId22"/>
    <p:sldId id="271" r:id="rId23"/>
    <p:sldId id="269" r:id="rId24"/>
    <p:sldId id="270" r:id="rId25"/>
    <p:sldId id="274" r:id="rId26"/>
    <p:sldId id="275" r:id="rId27"/>
    <p:sldId id="276" r:id="rId28"/>
    <p:sldId id="277" r:id="rId29"/>
    <p:sldId id="272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Nasadzenia i usunięcia drzew w latach 2015-201</a:t>
            </a:r>
            <a:r>
              <a:rPr lang="pl-PL" b="1"/>
              <a:t>9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830854561718794"/>
          <c:y val="0.25605057890591298"/>
          <c:w val="0.57093133245223104"/>
          <c:h val="0.64962176617399814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69-4946-A6E7-A23DBBF37D75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69-4946-A6E7-A23DBBF37D75}"/>
              </c:ext>
            </c:extLst>
          </c:dPt>
          <c:dPt>
            <c:idx val="2"/>
            <c:bubble3D val="0"/>
            <c:spPr>
              <a:solidFill>
                <a:schemeClr val="accent5">
                  <a:tint val="30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69-4946-A6E7-A23DBBF37D75}"/>
              </c:ext>
            </c:extLst>
          </c:dPt>
          <c:dPt>
            <c:idx val="3"/>
            <c:bubble3D val="0"/>
            <c:spPr>
              <a:solidFill>
                <a:schemeClr val="accent5">
                  <a:tint val="84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69-4946-A6E7-A23DBBF37D7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69-4946-A6E7-A23DBBF37D7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69-4946-A6E7-A23DBBF37D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Arkusz1!$A$1:$A$2</c:f>
              <c:strCache>
                <c:ptCount val="2"/>
                <c:pt idx="0">
                  <c:v>Nasadzenia sztuk</c:v>
                </c:pt>
                <c:pt idx="1">
                  <c:v>Usunięcia sztuk</c:v>
                </c:pt>
              </c:strCache>
            </c:strRef>
          </c:cat>
          <c:val>
            <c:numRef>
              <c:f>Arkusz1!$B$1:$B$2</c:f>
              <c:numCache>
                <c:formatCode>General</c:formatCode>
                <c:ptCount val="2"/>
                <c:pt idx="0">
                  <c:v>1457</c:v>
                </c:pt>
                <c:pt idx="1">
                  <c:v>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69-4946-A6E7-A23DBBF37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Nasadzenia i usunięcia krzewów w latach 2015-201</a:t>
            </a:r>
            <a:r>
              <a:rPr lang="pl-PL" b="1"/>
              <a:t>9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092143040654262"/>
          <c:y val="0.31131278444688842"/>
          <c:w val="0.56108721662325278"/>
          <c:h val="0.59557938035143387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1D-41F5-9A2A-7E873748ADFF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1D-41F5-9A2A-7E873748ADFF}"/>
              </c:ext>
            </c:extLst>
          </c:dPt>
          <c:dPt>
            <c:idx val="2"/>
            <c:bubble3D val="0"/>
            <c:spPr>
              <a:solidFill>
                <a:schemeClr val="accent5">
                  <a:tint val="30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1D-41F5-9A2A-7E873748ADFF}"/>
              </c:ext>
            </c:extLst>
          </c:dPt>
          <c:dPt>
            <c:idx val="3"/>
            <c:bubble3D val="0"/>
            <c:spPr>
              <a:solidFill>
                <a:schemeClr val="accent5">
                  <a:tint val="84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1D-41F5-9A2A-7E873748ADF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1D-41F5-9A2A-7E873748AD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1D-41F5-9A2A-7E873748AD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Arkusz1!$H$1:$H$2</c:f>
              <c:strCache>
                <c:ptCount val="2"/>
                <c:pt idx="0">
                  <c:v>Nasadzenia sztuk</c:v>
                </c:pt>
                <c:pt idx="1">
                  <c:v>Usunięcia metr²</c:v>
                </c:pt>
              </c:strCache>
            </c:strRef>
          </c:cat>
          <c:val>
            <c:numRef>
              <c:f>Arkusz1!$I$1:$I$2</c:f>
              <c:numCache>
                <c:formatCode>General</c:formatCode>
                <c:ptCount val="2"/>
                <c:pt idx="0">
                  <c:v>13331</c:v>
                </c:pt>
                <c:pt idx="1">
                  <c:v>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1D-41F5-9A2A-7E873748A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989A-E267-4DC2-9F16-DD6A919071F8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2E427-C5A0-4086-A90E-288DF5B99E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83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2E427-C5A0-4086-A90E-288DF5B99E4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4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13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39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52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50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56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83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59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6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18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00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47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36FA-3102-4948-B89D-48C3AB73227E}" type="datetimeFigureOut">
              <a:rPr lang="pl-PL" smtClean="0"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7B0A-1D0D-4FDB-B54C-0014CAAE7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93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/>
          <a:lstStyle/>
          <a:p>
            <a:pPr algn="ctr"/>
            <a:r>
              <a:rPr lang="pl-PL" sz="4400" b="1" dirty="0">
                <a:solidFill>
                  <a:srgbClr val="0070C0"/>
                </a:solidFill>
              </a:rPr>
              <a:t>Ochrona środowiska</a:t>
            </a:r>
            <a:br>
              <a:rPr lang="pl-PL" sz="4400" b="1" dirty="0">
                <a:solidFill>
                  <a:srgbClr val="0070C0"/>
                </a:solidFill>
              </a:rPr>
            </a:br>
            <a:r>
              <a:rPr lang="pl-PL" sz="4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3573016"/>
            <a:ext cx="4608512" cy="175260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Działania Urzędu Miejskiego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w Żarach </a:t>
            </a:r>
          </a:p>
        </p:txBody>
      </p:sp>
      <p:pic>
        <p:nvPicPr>
          <p:cNvPr id="1026" name="Picture 2" descr="H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13681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D251FA2-4313-4D71-80A6-C4639B5D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/>
                </a:solidFill>
              </a:rPr>
              <a:t>TĘŻNIA</a:t>
            </a:r>
            <a:r>
              <a:rPr lang="pl-PL" b="1" dirty="0">
                <a:solidFill>
                  <a:srgbClr val="0070C0"/>
                </a:solidFill>
              </a:rPr>
              <a:t> SOLANKOWA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46B1A52D-E5A1-402C-9A45-2055B0EA4A47}"/>
              </a:ext>
            </a:extLst>
          </p:cNvPr>
          <p:cNvSpPr/>
          <p:nvPr/>
        </p:nvSpPr>
        <p:spPr>
          <a:xfrm>
            <a:off x="673324" y="1417638"/>
            <a:ext cx="4104456" cy="482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ul. Częstochowskiej w Żarach otwarto tężnie solankową – ogólnodostępny obiekt lecznico-rekreacyjny. Tężnia solankowa czynna będzie codziennie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okresie od 01 IV do 15 X w godzinach od 11.00 do 20.00. Powietrze wokół tężni nasycone będzie aerozolem z solanki, powstającym wskutek jej obciekania przez elementy gradierni i naturalnego odparowywania. Powietrze w wyniku naturalnych ruchów wokół tężni, jest nasycone cennymi mikroelementami: jodem, bromem, magnezem, sodem, potasem czy żelazem, wnikającymi do organizmu poprzez błony śluzowe układu oddechowego oraz skórę.</a:t>
            </a:r>
          </a:p>
        </p:txBody>
      </p:sp>
      <p:pic>
        <p:nvPicPr>
          <p:cNvPr id="1026" name="Picture 2" descr="Znalezione obrazy dla zapytania TĘŹNIA SOLANKOWA ŻARY">
            <a:extLst>
              <a:ext uri="{FF2B5EF4-FFF2-40B4-BE49-F238E27FC236}">
                <a16:creationId xmlns="" xmlns:a16="http://schemas.microsoft.com/office/drawing/2014/main" id="{60A73F7E-11FF-42AC-A527-371DAEE8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17" y="2492896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1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AKCJA „ DRZEWKO ZA MAKULATURĘ”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/>
              <a:t>W akcji „Drzewko za makulaturę”  w 2019 r. zebrano 14,50 ton makulatury  i wydano ok. 3 100 szt. drzewek. Od pierwszej akcji „Drzewko za makulaturę”, to jest </a:t>
            </a:r>
            <a:br>
              <a:rPr lang="pl-PL" sz="2800" dirty="0"/>
            </a:br>
            <a:r>
              <a:rPr lang="pl-PL" sz="2800" dirty="0"/>
              <a:t>od 2015 r., do akcji przeprowadzonej w 2019 r., zebrano </a:t>
            </a:r>
            <a:r>
              <a:rPr lang="pl-PL" sz="2800" b="1" dirty="0"/>
              <a:t>61,04</a:t>
            </a:r>
            <a:r>
              <a:rPr lang="pl-PL" sz="2800" dirty="0"/>
              <a:t> ton makulatury oraz rozdano ok. </a:t>
            </a:r>
            <a:r>
              <a:rPr lang="pl-PL" sz="2800" b="1" dirty="0"/>
              <a:t>13 350 </a:t>
            </a:r>
            <a:r>
              <a:rPr lang="pl-PL" sz="2800" dirty="0"/>
              <a:t>szt. drzewek.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513408D9-C543-4D92-985D-75989354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32449"/>
            <a:ext cx="6552728" cy="28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69D83BE-B647-49D0-9A70-4E56AF2B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DOTACJA DLA ROD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31A4357-BBE8-42CB-8F85-CD18903BF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pl-PL" sz="1500" dirty="0">
                <a:solidFill>
                  <a:prstClr val="black"/>
                </a:solidFill>
              </a:rPr>
              <a:t>Na podstawie uchwały NRXLVII/94/18 Rady Miejskiej w Żarach z dnia 28 września 2018 r. w sprawie określenia trybu postępowania o udzielenie dotacji celowej z przeznaczeniem na przedsięwzięcia służące rozwojowi rodzinnych ogródków działkowych w mieście Żary oraz sposobu jej rozliczania 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pl-PL" sz="1500" dirty="0">
                <a:solidFill>
                  <a:prstClr val="black"/>
                </a:solidFill>
              </a:rPr>
              <a:t>i kontroli przyznano dofinansowanie dla Rodzinnych Ogródków Działkowych na rok 2019. 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pl-PL" sz="1500" dirty="0">
                <a:solidFill>
                  <a:prstClr val="black"/>
                </a:solidFill>
              </a:rPr>
              <a:t>Na terenie miasta Żary funkcjonuje 13 Rodzinnych Ogrodów Działkowych, </a:t>
            </a:r>
            <a:r>
              <a:rPr lang="pl-PL" sz="1500" dirty="0" err="1">
                <a:solidFill>
                  <a:prstClr val="black"/>
                </a:solidFill>
              </a:rPr>
              <a:t>tj</a:t>
            </a:r>
            <a:r>
              <a:rPr lang="pl-PL" sz="1500" dirty="0">
                <a:solidFill>
                  <a:prstClr val="black"/>
                </a:solidFill>
              </a:rPr>
              <a:t>: ROD </a:t>
            </a:r>
            <a:r>
              <a:rPr lang="pl-PL" sz="1500" dirty="0" err="1">
                <a:solidFill>
                  <a:prstClr val="black"/>
                </a:solidFill>
              </a:rPr>
              <a:t>Spomasz</a:t>
            </a:r>
            <a:r>
              <a:rPr lang="pl-PL" sz="1500" dirty="0">
                <a:solidFill>
                  <a:prstClr val="black"/>
                </a:solidFill>
              </a:rPr>
              <a:t>, ROD Związkowiec, ROD Kolejarz, ROD XXXV-</a:t>
            </a:r>
            <a:r>
              <a:rPr lang="pl-PL" sz="1500" dirty="0" err="1">
                <a:solidFill>
                  <a:prstClr val="black"/>
                </a:solidFill>
              </a:rPr>
              <a:t>Lecia</a:t>
            </a:r>
            <a:r>
              <a:rPr lang="pl-PL" sz="1500" dirty="0">
                <a:solidFill>
                  <a:prstClr val="black"/>
                </a:solidFill>
              </a:rPr>
              <a:t>, ROD Wanda, ROD Pod Dębami, ROD Chemik, ROD Flora, ROD Irys, ROD Oaza, ROD Relaks, ROD Naprzód, ROD Relaks 1.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pl-PL" sz="1500" dirty="0">
                <a:solidFill>
                  <a:prstClr val="black"/>
                </a:solidFill>
              </a:rPr>
              <a:t>Do Urzędu Miasta w wyznaczonym terminie od 1 kwietnia 2019 do 30 kwietnia 2019 wpłynęło 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pl-PL" sz="1500" dirty="0">
                <a:solidFill>
                  <a:prstClr val="black"/>
                </a:solidFill>
              </a:rPr>
              <a:t>11 wniosków. Jeden z wniosków został złożony przez osobę fizyczną i nie został zakwalifikowany, ponieważ zgodnie z w/w uchwałą beneficjentem mogącym skorzystać z przedmiotowej dotacji celowej jest Rodzinny Ogród Działkowy. Dofinansowanie przyznano 10 beneficjentom, </a:t>
            </a:r>
            <a:r>
              <a:rPr lang="pl-PL" sz="1500" dirty="0" err="1">
                <a:solidFill>
                  <a:prstClr val="black"/>
                </a:solidFill>
              </a:rPr>
              <a:t>tj</a:t>
            </a:r>
            <a:r>
              <a:rPr lang="pl-PL" sz="1500" dirty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897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4D2506-8849-4657-923D-95D3BB30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2347BC5-2B99-49F2-912F-B160AFC0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lvl="0" indent="0">
              <a:spcBef>
                <a:spcPts val="0"/>
              </a:spcBef>
              <a:buNone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Łączna kwota dofinansowania wyniosła </a:t>
            </a:r>
            <a:r>
              <a:rPr lang="pl-PL" sz="1800" b="1" dirty="0">
                <a:solidFill>
                  <a:prstClr val="black"/>
                </a:solidFill>
              </a:rPr>
              <a:t>49 505,93 zł</a:t>
            </a:r>
            <a:endParaRPr lang="pl-PL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W budżecie na udzielenie dotacji celowej z przeznaczeniem na przedsięwzięcia służące rozwojowi rodzinnych ogródków działkowych w mieście Żary na rok 2019 przewidziano</a:t>
            </a:r>
            <a:r>
              <a:rPr lang="pl-PL" sz="1800" b="1" dirty="0">
                <a:solidFill>
                  <a:prstClr val="black"/>
                </a:solidFill>
              </a:rPr>
              <a:t> kwotę 65 000 zł.</a:t>
            </a:r>
            <a:endParaRPr lang="pl-PL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91AA71BE-D58E-4389-BDE6-44F9313FA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59923"/>
              </p:ext>
            </p:extLst>
          </p:nvPr>
        </p:nvGraphicFramePr>
        <p:xfrm>
          <a:off x="2339752" y="1268760"/>
          <a:ext cx="5112568" cy="3168352"/>
        </p:xfrm>
        <a:graphic>
          <a:graphicData uri="http://schemas.openxmlformats.org/drawingml/2006/table">
            <a:tbl>
              <a:tblPr firstRow="1" firstCol="1" bandRow="1"/>
              <a:tblGrid>
                <a:gridCol w="726094">
                  <a:extLst>
                    <a:ext uri="{9D8B030D-6E8A-4147-A177-3AD203B41FA5}">
                      <a16:colId xmlns="" xmlns:a16="http://schemas.microsoft.com/office/drawing/2014/main" val="3623052849"/>
                    </a:ext>
                  </a:extLst>
                </a:gridCol>
                <a:gridCol w="2658282">
                  <a:extLst>
                    <a:ext uri="{9D8B030D-6E8A-4147-A177-3AD203B41FA5}">
                      <a16:colId xmlns="" xmlns:a16="http://schemas.microsoft.com/office/drawing/2014/main" val="718975103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24768464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Kwota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509438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Relaks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839187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Pod Dębami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65023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Naprzód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392265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Wanda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23695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Oaza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384927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Irys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30648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Flora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69972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Związkowiec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4505,93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11401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Chemik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45428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 Spomasz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9318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57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1E920D2-B436-4A61-96B9-886DA61F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III EDYCJA DNIA CZYSTEGO POWIETRZA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49177D1A-762A-4571-95E7-8342E3D53AA1}"/>
              </a:ext>
            </a:extLst>
          </p:cNvPr>
          <p:cNvSpPr/>
          <p:nvPr/>
        </p:nvSpPr>
        <p:spPr>
          <a:xfrm>
            <a:off x="755576" y="1268623"/>
            <a:ext cx="5472608" cy="37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III edycji Dnia Czystego Powietrza w Urzędzie Miejskim w Żarach odbyły się: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Eko-przedstawienia przygotowane przez dzieci klas I-III z żarskich Szkół Podstawowych,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bezpłatne krzewy i iglaki – łącznie wydano 280 drzewek,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fachowe porady na temat sadzenia i pielęgnacji zieleni,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prezentacje – stoiska Nadleśnictwo Lipinki Łużyckie, Straż Miejska, Zakład Zagospodarowania Odpadów Marszów, Miejski Ośrodek Sportu, Rekreacji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Wypoczynku.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AB9ADFC-79E5-4CAF-BC56-9965FD2BD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20580"/>
            <a:ext cx="2651787" cy="19888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2A6287CC-5434-4E0F-A04E-726D9A31A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83" y="1700808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NASADZENIA DRZEW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Nowe drzewa i krzewy, które pojawiły się w mieście Żary w 2019 r. w </a:t>
            </a:r>
            <a:r>
              <a:rPr lang="pl-PL" sz="2000"/>
              <a:t>ilości </a:t>
            </a:r>
            <a:r>
              <a:rPr lang="pl-PL" sz="2000" b="1"/>
              <a:t>652</a:t>
            </a:r>
            <a:r>
              <a:rPr lang="pl-PL" sz="2000"/>
              <a:t> </a:t>
            </a:r>
            <a:r>
              <a:rPr lang="pl-PL" sz="2000" dirty="0"/>
              <a:t>sztuk drzew </a:t>
            </a:r>
            <a:r>
              <a:rPr lang="pl-PL" sz="2000"/>
              <a:t>oraz </a:t>
            </a:r>
            <a:r>
              <a:rPr lang="pl-PL" sz="2000" b="1"/>
              <a:t>4468</a:t>
            </a:r>
            <a:r>
              <a:rPr lang="pl-PL" sz="2000"/>
              <a:t> </a:t>
            </a:r>
            <a:r>
              <a:rPr lang="pl-PL" sz="2000" dirty="0"/>
              <a:t>sztuk krzewów to nie tylko działania wynikające </a:t>
            </a:r>
            <a:br>
              <a:rPr lang="pl-PL" sz="2000" dirty="0"/>
            </a:br>
            <a:r>
              <a:rPr lang="pl-PL" sz="2000" dirty="0"/>
              <a:t>z potrzeby realizacji warunków decyzji wydanych przez inne organy. Wiele drzew zostało posadzonych w celu poprawy walorów estetycznych </a:t>
            </a:r>
            <a:br>
              <a:rPr lang="pl-PL" sz="2000" dirty="0"/>
            </a:br>
            <a:r>
              <a:rPr lang="pl-PL" sz="2000" dirty="0"/>
              <a:t>i krajobrazowych. Nie bez znaczenia jest również dobór roślinności –</a:t>
            </a:r>
            <a:br>
              <a:rPr lang="pl-PL" sz="2000" dirty="0"/>
            </a:br>
            <a:r>
              <a:rPr lang="pl-PL" sz="2000" dirty="0"/>
              <a:t> jej różnorodność sprawia bowiem, że chętniej bytują w naszym mieście owady i ptaki. </a:t>
            </a:r>
          </a:p>
        </p:txBody>
      </p:sp>
      <p:pic>
        <p:nvPicPr>
          <p:cNvPr id="4098" name="Picture 2" descr="C:\Users\serwis\Desktop\Czerwonego Krzyża - Paderewskiego nasadzenia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5047506" cy="30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2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44A61B7-C3DB-4829-A51D-FA705AA3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70C0"/>
                </a:solidFill>
              </a:rPr>
              <a:t>NASADZENIA I USUNIĘCIA DRZEW I KRZEWÓW 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W LATACH 2015-2019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447292"/>
              </p:ext>
            </p:extLst>
          </p:nvPr>
        </p:nvGraphicFramePr>
        <p:xfrm>
          <a:off x="457200" y="2060847"/>
          <a:ext cx="4042792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930362"/>
              </p:ext>
            </p:extLst>
          </p:nvPr>
        </p:nvGraphicFramePr>
        <p:xfrm>
          <a:off x="4499992" y="1928812"/>
          <a:ext cx="4248471" cy="344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98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USUWANIE AZBESTU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  2019 roku z terenu miasta Żary usunięto </a:t>
            </a:r>
            <a:r>
              <a:rPr lang="pl-PL" sz="2400" b="1" dirty="0"/>
              <a:t>8,98</a:t>
            </a:r>
            <a:r>
              <a:rPr lang="pl-PL" sz="2400" dirty="0"/>
              <a:t> Mg wyrobów zawierających azbest. W ramach realizowanego zadania z terenu Gminy Żary o statusie miejskim usunięto od 2016 roku  łącznie </a:t>
            </a:r>
            <a:r>
              <a:rPr lang="pl-PL" sz="2400" b="1" dirty="0"/>
              <a:t>130,76</a:t>
            </a:r>
            <a:r>
              <a:rPr lang="pl-PL" sz="2400" dirty="0"/>
              <a:t> Mg wyrobów zawierających azbest za łączna kwotę</a:t>
            </a:r>
            <a:br>
              <a:rPr lang="pl-PL" sz="2400" dirty="0"/>
            </a:br>
            <a:r>
              <a:rPr lang="pl-PL" sz="2400" dirty="0"/>
              <a:t> </a:t>
            </a:r>
            <a:r>
              <a:rPr lang="pl-PL" sz="2400" b="1" dirty="0"/>
              <a:t>80 533,90 zł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35240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Aplikacja na </a:t>
            </a:r>
            <a:r>
              <a:rPr lang="pl-PL" sz="4000" b="1" dirty="0" err="1">
                <a:solidFill>
                  <a:srgbClr val="0070C0"/>
                </a:solidFill>
              </a:rPr>
              <a:t>Smartfona</a:t>
            </a:r>
            <a:r>
              <a:rPr lang="pl-PL" sz="4000" b="1" dirty="0">
                <a:solidFill>
                  <a:srgbClr val="0070C0"/>
                </a:solidFill>
              </a:rPr>
              <a:t> KIEDY WYWÓZ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pl-PL" sz="2400" dirty="0"/>
              <a:t>Od początku października 2018 roku harmonogram wywozu odpadów w Żarach dostępny jest także za pośrednictwem aplikacji na smartfony </a:t>
            </a:r>
            <a:r>
              <a:rPr lang="pl-PL" sz="2400" b="1" i="1" dirty="0"/>
              <a:t>Kiedy Wywóz</a:t>
            </a:r>
            <a:r>
              <a:rPr lang="pl-PL" sz="2400" dirty="0"/>
              <a:t>. Aplikacja pozwala </a:t>
            </a:r>
            <a:br>
              <a:rPr lang="pl-PL" sz="2400" dirty="0"/>
            </a:br>
            <a:r>
              <a:rPr lang="pl-PL" sz="2400" dirty="0"/>
              <a:t>na łatwy i szybki dostęp </a:t>
            </a:r>
            <a:br>
              <a:rPr lang="pl-PL" sz="2400" dirty="0"/>
            </a:br>
            <a:r>
              <a:rPr lang="pl-PL" sz="2400" dirty="0"/>
              <a:t>do aktualnych danych, przedstawionych w przejrzysty </a:t>
            </a:r>
            <a:br>
              <a:rPr lang="pl-PL" sz="2400" dirty="0"/>
            </a:br>
            <a:r>
              <a:rPr lang="pl-PL" sz="2400" dirty="0"/>
              <a:t>i czytelny sposób.</a:t>
            </a:r>
          </a:p>
          <a:p>
            <a:pPr marL="0" indent="0">
              <a:buNone/>
            </a:pPr>
            <a:endParaRPr lang="pl-PL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04303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DZIAŁANIA EDUKACYJNE ORAZ INFORMACYJNE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algn="just"/>
            <a:r>
              <a:rPr lang="pl-PL" sz="2500" dirty="0"/>
              <a:t>W związku z zawartą umową o współpracy z dnia 05.09.2017 r. z Uniwersytetem Zielonogórskim, w dniu 14.11.2019 r. w Dzień Czystego Powietrza wykładowcy </a:t>
            </a:r>
            <a:br>
              <a:rPr lang="pl-PL" sz="2500" dirty="0"/>
            </a:br>
            <a:r>
              <a:rPr lang="pl-PL" sz="2500" dirty="0"/>
              <a:t>w Uniwersytetu Zielonogórskiego wygłosili prelekcje </a:t>
            </a:r>
            <a:br>
              <a:rPr lang="pl-PL" sz="2500" dirty="0"/>
            </a:br>
            <a:r>
              <a:rPr lang="pl-PL" sz="2500" dirty="0"/>
              <a:t>dla uczniów klas VIII z żarskich szkół podstawowych. Zakres wykładu obejmował tematykę związaną z ochroną powietrza.  </a:t>
            </a:r>
          </a:p>
          <a:p>
            <a:pPr marL="0" indent="0" algn="just">
              <a:buNone/>
            </a:pPr>
            <a:r>
              <a:rPr lang="pl-PL" sz="2500" dirty="0"/>
              <a:t> </a:t>
            </a:r>
          </a:p>
          <a:p>
            <a:pPr marL="0" indent="0" algn="just">
              <a:buNone/>
            </a:pP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22071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NAJWAŻNIEJSZE AKTY PRAWNE ZWIĄZANE Z OCHRONA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Aktem nadrzędnym jest Konstytucja RP z dnia </a:t>
            </a:r>
            <a:br>
              <a:rPr lang="pl-PL" dirty="0"/>
            </a:br>
            <a:r>
              <a:rPr lang="pl-PL" dirty="0"/>
              <a:t>2 kwietnia 1997 r. (art.74 Konstytucji);</a:t>
            </a:r>
          </a:p>
          <a:p>
            <a:r>
              <a:rPr lang="pl-PL" dirty="0"/>
              <a:t>Ustawa z dnia 27 kwietnia 2001 r. Prawo ochrony środowiska;</a:t>
            </a:r>
          </a:p>
          <a:p>
            <a:r>
              <a:rPr lang="pl-PL" dirty="0"/>
              <a:t>Ustawa z dnia 3 października 2008r. </a:t>
            </a:r>
            <a:br>
              <a:rPr lang="pl-PL" dirty="0"/>
            </a:br>
            <a:r>
              <a:rPr lang="pl-PL" dirty="0"/>
              <a:t>o udostępnianiu informacji o środowisku i jego ochronie, udziale społeczeństwa w ochronie środowiska oraz o ocenach oddziaływania na środowisko;</a:t>
            </a:r>
          </a:p>
          <a:p>
            <a:r>
              <a:rPr lang="pl-PL" dirty="0"/>
              <a:t>Ustawa z dnia 27 kwietnia 2001 r. o odpadach;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3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DZIAŁANIA EDUKACYJNE ORAZ INFORMACYJNE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600" dirty="0"/>
              <a:t>Komenda Straży Miejskiej w Żarach w sposób regularny prowadzi zajęcia </a:t>
            </a:r>
            <a:r>
              <a:rPr lang="pl-PL" sz="1600" dirty="0" err="1"/>
              <a:t>edukacyjno</a:t>
            </a:r>
            <a:r>
              <a:rPr lang="pl-PL" sz="1600" dirty="0"/>
              <a:t> – informacyjne w formie pogadanek czy quizów dla dzieci. Głównymi odbiorcami zajęć są dzieci przedszkolne, w wieku szkolnym oraz gimnazjalnym. Cyklicznie również odbywa się we wrześniu Europejski Dzień bez Samochodu, podczas którego Straż Miejska w Żarach prowadzi akcję informacyjną dla wszystkich chętnych mieszkańców, podczas której są przekazywane wiadomości na temat szkodliwości spalin dla środowiska, rozdawane </a:t>
            </a:r>
            <a:br>
              <a:rPr lang="pl-PL" sz="1600" dirty="0"/>
            </a:br>
            <a:r>
              <a:rPr lang="pl-PL" sz="1600" dirty="0"/>
              <a:t>są gadżety informacyjne oraz ulotki. </a:t>
            </a:r>
          </a:p>
        </p:txBody>
      </p:sp>
      <p:pic>
        <p:nvPicPr>
          <p:cNvPr id="4" name="Obraz 3" descr="C:\Users\user\Desktop\Informacja dla WITiOŚ\Nowy folder\DSC041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771775" cy="207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user\Desktop\teresa\Artykuły na zakładkę SM\EUROPEJSKI TYDZIEŃ ZRÓWNOWAŻONEGO TRANSPORTU\22.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563620" cy="267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6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89DBEF-6F7F-47FA-AF2F-18AA8D3A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DZIAŁANIA EDUKACYJNE ORAZ INFORMACYJNE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4EC8630-A5D6-42C8-8089-40369A124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1900" dirty="0"/>
              <a:t>Straż Miejska w Żarach w  roku 2019 roku, w trosce o środowisko naturalne podjęła szereg działań edukacyjnych wśród mieszkańców miasta. </a:t>
            </a:r>
          </a:p>
          <a:p>
            <a:pPr marL="0" indent="0" algn="just">
              <a:buNone/>
            </a:pPr>
            <a:r>
              <a:rPr lang="pl-PL" sz="1900" dirty="0"/>
              <a:t>We wszystkich 10-ciu szkołach podstawowych podczas spotkań z uczniami w miesiącu: </a:t>
            </a:r>
          </a:p>
          <a:p>
            <a:pPr algn="just"/>
            <a:r>
              <a:rPr lang="pl-PL" sz="1900" dirty="0"/>
              <a:t>czerwcu przeprowadzono pogadanki na temat bezpiecznych wakacji, na których został uczulono uczniów na pozostawienie w czystości miejsca wypoczynku (lasy, jeziora, rzeki i inne), spacerów, wycieczek, nie niszczenia roślinności, nie zanieczyszczania akwenów wodnych, nie niszczenia ptasich gniazd, zwracano  się do osób posiadających zwierzęta, głównie psy aby w czasie wyjazdów wakacyjnych nie porzucali swoich pupili,</a:t>
            </a:r>
          </a:p>
          <a:p>
            <a:pPr algn="just"/>
            <a:r>
              <a:rPr lang="pl-PL" sz="1900" dirty="0"/>
              <a:t>czerwcu, wzorem lat ubiegłych przed wakacji wszyscy uczniowie klas drugich szkół podstawowych otrzymali   od straży miejskiej książeczkę kolorowankę własnego autorstwa pt. „Straż Miejska w moim mieście”, w której m.in. do pokolorowania jest rysunek  związany z ochroną środowiska „Posprzątaj po swoim psie”, „Nie spalaj odpadów w piecu, tym sposobem mieszkania nie ogrzejesz”, „Szanuj trawniki</a:t>
            </a:r>
            <a:r>
              <a:rPr lang="pl-PL" sz="1900"/>
              <a:t>”, „Papierek </a:t>
            </a:r>
            <a:r>
              <a:rPr lang="pl-PL" sz="1900" dirty="0"/>
              <a:t>po cukierku wrzucaj do kosza”, „Nie spalaj suchych liści opadłych z drzew”. Celem przekazania kolorowanek uczniom klas najmłodszych jest wpojenie, uczulenie i utrwalenie  od najmłodszych lat poszanowania dla przyrody </a:t>
            </a:r>
            <a:br>
              <a:rPr lang="pl-PL" sz="1900" dirty="0"/>
            </a:br>
            <a:r>
              <a:rPr lang="pl-PL" sz="1900" dirty="0"/>
              <a:t>i środowiska naturalnego.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293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DZIAŁANIA EDUKACYJNE ORAZ INFORMACYJNE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umieszczanie na stronie internetowej w zakładce "Pomiary powietrza"  wykresu dot. stężeń pyłu PM 10 w danym roku, przygotowywanie i umieszczanie danych pomiarowych dla pyłu </a:t>
            </a:r>
            <a:br>
              <a:rPr lang="pl-PL" dirty="0"/>
            </a:br>
            <a:r>
              <a:rPr lang="pl-PL" dirty="0"/>
              <a:t>PM 10 oraz </a:t>
            </a:r>
            <a:r>
              <a:rPr lang="pl-PL" dirty="0" err="1"/>
              <a:t>benzo</a:t>
            </a:r>
            <a:r>
              <a:rPr lang="pl-PL" dirty="0"/>
              <a:t>(a)</a:t>
            </a:r>
            <a:r>
              <a:rPr lang="pl-PL" dirty="0" err="1"/>
              <a:t>pirenu</a:t>
            </a:r>
            <a:r>
              <a:rPr lang="pl-PL" dirty="0"/>
              <a:t> z ostatniego tygodnia na stronie internetowej oraz w biuletynie INFO ŻARY, </a:t>
            </a:r>
          </a:p>
          <a:p>
            <a:pPr algn="just"/>
            <a:r>
              <a:rPr lang="pl-PL" dirty="0"/>
              <a:t>prowadzenie działań inwestycyjnych lub modernizacyjnych mających wpływ na wielkość emisji zanieczyszczeń do powietrza m.in. termomodernizacje budynków użyteczności publicznej, remonty i poprawę stanu nawierzchni dróg,</a:t>
            </a:r>
          </a:p>
          <a:p>
            <a:pPr algn="just"/>
            <a:r>
              <a:rPr lang="pl-PL" dirty="0"/>
              <a:t>rozwój systemu ścieżek rowerowych lub komunikacji rowerowej </a:t>
            </a:r>
            <a:br>
              <a:rPr lang="pl-PL" dirty="0"/>
            </a:br>
            <a:r>
              <a:rPr lang="pl-PL" dirty="0"/>
              <a:t>w mieście Żary: w latach 2014-2019 wybudowano </a:t>
            </a:r>
            <a:r>
              <a:rPr lang="pl-PL" b="1" dirty="0"/>
              <a:t>ok. 9 km </a:t>
            </a:r>
            <a:r>
              <a:rPr lang="pl-PL" dirty="0"/>
              <a:t>ścieżek rowerowych.</a:t>
            </a:r>
          </a:p>
          <a:p>
            <a:pPr marL="0" indent="0" algn="just">
              <a:buNone/>
            </a:pPr>
            <a:r>
              <a:rPr lang="pl-PL" dirty="0"/>
              <a:t>      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41168"/>
            <a:ext cx="2520280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KONTROLE, INTERWENCJE, ZGŁOSZENIA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 numCol="2"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sz="2300" dirty="0"/>
              <a:t>1. Na podstawie art. 191 Ustawy o odpadach (kto, wbrew przepisowi art. 155, termicznie przekształca odpady poza spalarnią odpadów lub </a:t>
            </a:r>
            <a:r>
              <a:rPr lang="pl-PL" sz="2300" dirty="0" err="1"/>
              <a:t>współspalarnią</a:t>
            </a:r>
            <a:r>
              <a:rPr lang="pl-PL" sz="2300" dirty="0"/>
              <a:t> odpadów podlega karze aresztu albo grzywny), przeprowadzono  132 czynności  </a:t>
            </a:r>
            <a:r>
              <a:rPr lang="pl-PL" sz="2300" dirty="0" err="1"/>
              <a:t>sprawdzająco</a:t>
            </a:r>
            <a:r>
              <a:rPr lang="pl-PL" sz="2300" dirty="0"/>
              <a:t> – kontrolnych:</a:t>
            </a:r>
          </a:p>
          <a:p>
            <a:pPr lvl="0"/>
            <a:r>
              <a:rPr lang="pl-PL" sz="2300" dirty="0"/>
              <a:t>tym pouczono 12 osób, </a:t>
            </a:r>
          </a:p>
          <a:p>
            <a:pPr lvl="0"/>
            <a:r>
              <a:rPr lang="pl-PL" sz="2300" dirty="0"/>
              <a:t>ukarano mandatami karnymi 25 osób na kwotę 2080 zł.</a:t>
            </a:r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r>
              <a:rPr lang="pl-PL" sz="2100" dirty="0"/>
              <a:t>2</a:t>
            </a:r>
            <a:r>
              <a:rPr lang="pl-PL" sz="2300" dirty="0"/>
              <a:t>. Na podstawie art. 145 Kodeksu wykroczeń (Kto zanieczyszcza lub zaśmieca miejsca dostępne dla publiczności, a w szczególności drogę, ulicę, plac, ogród, trawnik lub zieleniec, podlega karze grzywny do 500 złotych albo karze nagany.), przeprowadzono 74 czynności:</a:t>
            </a:r>
          </a:p>
          <a:p>
            <a:pPr lvl="0"/>
            <a:r>
              <a:rPr lang="pl-PL" sz="2300" dirty="0"/>
              <a:t>w tym pouczono 26 osób,</a:t>
            </a:r>
          </a:p>
          <a:p>
            <a:pPr lvl="0"/>
            <a:r>
              <a:rPr lang="pl-PL" sz="2300" dirty="0"/>
              <a:t>ukarano mandatami karnymi 21 osoby na łączną kwotę 1800 zł.</a:t>
            </a:r>
          </a:p>
          <a:p>
            <a:pPr lvl="0"/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 descr="F:\Kable piec foto\DSC004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376264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user\Desktop\teresa\Artykuły na zakładkę SM\Odpady na lotnisku\DSC002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2232248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3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KONTROLE, INTERWENCJE, ZGŁOSZENIA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pl-PL" sz="2300" dirty="0"/>
              <a:t>3. Na podstawie art. 91 Kodeksu wykroczeń (Kto zanieczyszcza drogę publiczną lub na tej drodze pozostawia pojazd lub inny przedmiot albo zwierzę w okolicznościach, w których może to spowodować niebezpieczeństwo lub stanowić utrudnienie w ruchu drogowym, podlega karze grzywny do 1.500 złotych albo karze nagany.), </a:t>
            </a:r>
          </a:p>
          <a:p>
            <a:pPr marL="0" lvl="0" indent="0" algn="just">
              <a:buNone/>
            </a:pPr>
            <a:r>
              <a:rPr lang="pl-PL" sz="2300" dirty="0"/>
              <a:t>przeprowadzono 16 czynności:</a:t>
            </a:r>
          </a:p>
          <a:p>
            <a:pPr lvl="0" algn="just"/>
            <a:r>
              <a:rPr lang="pl-PL" sz="2300" dirty="0"/>
              <a:t>w tym pouczono 3 osoby,</a:t>
            </a:r>
          </a:p>
          <a:p>
            <a:pPr lvl="0" algn="just"/>
            <a:r>
              <a:rPr lang="pl-PL" sz="2300" dirty="0"/>
              <a:t>w tym nałożono 1 mandat karny na łączną kwotę 200 zł.</a:t>
            </a:r>
          </a:p>
          <a:p>
            <a:pPr marL="0" lvl="0" indent="0" algn="just">
              <a:buNone/>
            </a:pPr>
            <a:endParaRPr lang="pl-PL" sz="2300" dirty="0"/>
          </a:p>
          <a:p>
            <a:pPr marL="0" lvl="0" indent="0" algn="just">
              <a:buNone/>
            </a:pPr>
            <a:r>
              <a:rPr lang="pl-PL" sz="2300" dirty="0"/>
              <a:t>4. Na podstawie Ustawy o Utrzymaniu Czystości i Porządku w Gminach,  przeprowadzono 426 czynności, </a:t>
            </a:r>
          </a:p>
          <a:p>
            <a:pPr lvl="0" algn="just"/>
            <a:r>
              <a:rPr lang="pl-PL" sz="2300" dirty="0"/>
              <a:t>w tym pouczono 15 osób, </a:t>
            </a:r>
          </a:p>
          <a:p>
            <a:pPr lvl="0" algn="just"/>
            <a:r>
              <a:rPr lang="pl-PL" sz="2300" dirty="0"/>
              <a:t>ukarano mandatami karnymi 3 osób na łączną kwotę 250 zł.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1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Działania ujęte w POP realizowane przez Urząd Miejski w Żarach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i="1" u="sng" dirty="0"/>
              <a:t>Działania związane z ograniczeniem emisji powierzchniowej</a:t>
            </a:r>
          </a:p>
          <a:p>
            <a:pPr algn="just"/>
            <a:r>
              <a:rPr lang="pl-PL" sz="2400" dirty="0"/>
              <a:t>Lub22 - Obniżenie emisji ze źródeł spalania o małej mocy poprzez system zachęt do likwidacji </a:t>
            </a:r>
            <a:r>
              <a:rPr lang="pl-PL" sz="2400" dirty="0" err="1"/>
              <a:t>niskosprawnych</a:t>
            </a:r>
            <a:r>
              <a:rPr lang="pl-PL" sz="2400" dirty="0"/>
              <a:t> urządzeń i podłączenia pod sieć ciepłowniczą lub wymiany na niskoemisyjne, w szczególności na obszarach przekroczeń standardów </a:t>
            </a:r>
            <a:r>
              <a:rPr lang="pl-PL" sz="2400" dirty="0" err="1"/>
              <a:t>imisyjnych</a:t>
            </a:r>
            <a:r>
              <a:rPr lang="pl-PL" sz="2400" dirty="0"/>
              <a:t>;</a:t>
            </a:r>
          </a:p>
          <a:p>
            <a:pPr algn="just"/>
            <a:r>
              <a:rPr lang="pl-PL" sz="2400" dirty="0"/>
              <a:t>Lub10 - Likwidacja ogrzewania węglowego w budynkach użyteczności publicznej należących do mienia publicznego.</a:t>
            </a:r>
          </a:p>
          <a:p>
            <a:pPr marL="0" indent="0" algn="just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870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pl-PL" sz="2800" i="1" u="sng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800" i="1" u="sng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800" i="1" u="sng" dirty="0">
                <a:solidFill>
                  <a:prstClr val="black"/>
                </a:solidFill>
                <a:ea typeface="+mn-ea"/>
                <a:cs typeface="+mn-cs"/>
              </a:rPr>
              <a:t>Działania związane z ograniczeniem </a:t>
            </a:r>
            <a:br>
              <a:rPr lang="pl-PL" sz="2800" i="1" u="sng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800" i="1" u="sng" dirty="0">
                <a:solidFill>
                  <a:prstClr val="black"/>
                </a:solidFill>
                <a:ea typeface="+mn-ea"/>
                <a:cs typeface="+mn-cs"/>
              </a:rPr>
              <a:t>emisji powierzchniowej</a:t>
            </a:r>
            <a:br>
              <a:rPr lang="pl-PL" sz="2800" i="1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sz="2400" dirty="0"/>
          </a:p>
          <a:p>
            <a:pPr algn="just"/>
            <a:r>
              <a:rPr lang="pl-PL" sz="2400" dirty="0"/>
              <a:t>Lub28 - Utrzymanie dróg w sposób ograniczający wtórną emisję zanieczyszczeń poprzez sprzątanie wyznaczonych odcinków dróg z zanieczyszczeń, remonty i poprawę stanu nawierzchni drogi;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Lub29 - Czyszczenie po sezonie zimowym wyznaczonych miejsc na nawierzchni dróg. (Ponieważ zalegający po zimie materiał jest wilgotny, nie ma potrzeby nawilżania go).</a:t>
            </a:r>
          </a:p>
          <a:p>
            <a:pPr algn="just"/>
            <a:endParaRPr lang="pl-PL" sz="2400" dirty="0"/>
          </a:p>
          <a:p>
            <a:pPr algn="just"/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00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500" i="1" u="sng" dirty="0">
                <a:solidFill>
                  <a:prstClr val="black"/>
                </a:solidFill>
              </a:rPr>
              <a:t/>
            </a:r>
            <a:br>
              <a:rPr lang="pl-PL" sz="2500" i="1" u="sng" dirty="0">
                <a:solidFill>
                  <a:prstClr val="black"/>
                </a:solidFill>
              </a:rPr>
            </a:br>
            <a:r>
              <a:rPr lang="pl-PL" sz="2500" i="1" u="sng" dirty="0">
                <a:solidFill>
                  <a:prstClr val="black"/>
                </a:solidFill>
              </a:rPr>
              <a:t>Działania wspomagające i fakultatywne</a:t>
            </a:r>
            <a:br>
              <a:rPr lang="pl-PL" sz="2500" i="1" u="sng" dirty="0">
                <a:solidFill>
                  <a:prstClr val="black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000" dirty="0"/>
              <a:t>Lub34 - Współpraca z organizacjami ekologicznymi w zakresie opracowania i prowadzenia akcji promocyjno-edukacyjnych w zakresie ochrony powietrza (jedna kampania rocznie, przed sezonem grzewczym uświadamiające wpływ zanieczyszczeń powietrza na zdrowie oraz szkodliwość spalania odpadów w piecach domowych; ulotki, imprezy, akcje szkolne, audycje;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Lub36 -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Rozwój komunikacji publicznej oraz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wdrożenienie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energooszczędnych i niskoemisyjnych rozwiązań w transporcie publicznym;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Lub40 - Rozwój systemów ścieżek rowerowych lub komunikacji rowerowej w miastach i gminach;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Lub41 - Kontrola spalania pozostałości roślinnych z ogrodów na powierzchni ziemi. Zakaz wypalania łąk, pastwisk, nieużytków, rowów, pasów przydrożnych, szlaków kolejowych oraz trzcinowisk i szuwarów; </a:t>
            </a:r>
            <a:endParaRPr lang="pl-PL" sz="2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515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u="sng" dirty="0"/>
              <a:t>Działania wspomagające i fakultatywne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pl-PL" sz="2800" dirty="0"/>
          </a:p>
          <a:p>
            <a:pPr algn="just"/>
            <a:r>
              <a:rPr lang="pl-PL" sz="2800" dirty="0"/>
              <a:t>Lub45 - Informowanie mieszkańców o aktualnym stanie zanieczyszczenia powietrza, w tym pyłu PM10, </a:t>
            </a:r>
            <a:r>
              <a:rPr lang="pl-PL" sz="2800" dirty="0" err="1"/>
              <a:t>benzo</a:t>
            </a:r>
            <a:r>
              <a:rPr lang="pl-PL" sz="2800" dirty="0"/>
              <a:t>(a)</a:t>
            </a:r>
            <a:r>
              <a:rPr lang="pl-PL" sz="2800" dirty="0" err="1"/>
              <a:t>pirenu</a:t>
            </a:r>
            <a:r>
              <a:rPr lang="pl-PL" sz="2800" dirty="0"/>
              <a:t> oraz arsenu;</a:t>
            </a:r>
          </a:p>
          <a:p>
            <a:pPr algn="just"/>
            <a:r>
              <a:rPr lang="pl-PL" sz="2800" dirty="0"/>
              <a:t>Lub49 - Uwzględnienie w zamówieniach publicznych problemów ochrony powietrza, poprzez odpowiednie przygotowanie specyfikacji zamówień publicznych, które uwzględniać będą potrzeby ochrony powietrza przed zanieczyszczeniami (np. preferowanie w nowobudowanych budynkach ogrzewania z sieci cieplnej lub niskoemisyjnych źródeł ciepła, zakup środków transportu spełniających odpowiednie normy emisji spalin);</a:t>
            </a:r>
          </a:p>
          <a:p>
            <a:pPr algn="just"/>
            <a:r>
              <a:rPr lang="pl-PL" sz="2800" dirty="0"/>
              <a:t>Lub51 - Działania prewencyjne na poziomie wydawania decyzji środowiskowych. Uwzględnianie konieczności ograniczania emisji zanieczyszczeń do powietrza (szczególnie pyłu, </a:t>
            </a:r>
            <a:r>
              <a:rPr lang="pl-PL" sz="2800" dirty="0" err="1"/>
              <a:t>benzo</a:t>
            </a:r>
            <a:r>
              <a:rPr lang="pl-PL" sz="2800" dirty="0"/>
              <a:t>(a)</a:t>
            </a:r>
            <a:r>
              <a:rPr lang="pl-PL" sz="2800" dirty="0" err="1"/>
              <a:t>pirenu</a:t>
            </a:r>
            <a:r>
              <a:rPr lang="pl-PL" sz="2800" dirty="0"/>
              <a:t> oraz arsenu) na etapie wydawania decyzji środowiskowych.</a:t>
            </a:r>
          </a:p>
          <a:p>
            <a:pPr algn="just"/>
            <a:endParaRPr lang="pl-PL" sz="2800" dirty="0"/>
          </a:p>
          <a:p>
            <a:pPr marL="0" indent="0" algn="just">
              <a:buNone/>
            </a:pPr>
            <a:endParaRPr lang="pl-PL" sz="2800" dirty="0"/>
          </a:p>
          <a:p>
            <a:pPr algn="just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539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448272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rgbClr val="0070C0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16452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Ustawa z dnia 13 września 1996 r. o utrzymaniu czystości i porządku w gminach;</a:t>
            </a:r>
          </a:p>
          <a:p>
            <a:r>
              <a:rPr lang="pl-PL" dirty="0"/>
              <a:t>Ustawa z dnia 18 lipca 2001 r. Prawo wodne;</a:t>
            </a:r>
          </a:p>
          <a:p>
            <a:r>
              <a:rPr lang="pl-PL" dirty="0"/>
              <a:t>Ustawa z dnia 16 kwietnia 2004 r. o ochronie przyrody;</a:t>
            </a:r>
          </a:p>
          <a:p>
            <a:r>
              <a:rPr lang="pl-PL" dirty="0"/>
              <a:t>Ustawa z dnia 28 września 1991 r. o lasach;</a:t>
            </a:r>
          </a:p>
          <a:p>
            <a:r>
              <a:rPr lang="pl-PL" dirty="0"/>
              <a:t>Ustawa z dnia 13 października 2005 r. – Prawo łowieckie;</a:t>
            </a:r>
          </a:p>
          <a:p>
            <a:r>
              <a:rPr lang="pl-PL" dirty="0"/>
              <a:t>Ustawa z dnia 4 lutego 1994 r. – Prawo geologiczne i górnicze.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14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0070C0"/>
                </a:solidFill>
              </a:rPr>
              <a:t>POZOSTAŁE DOKUMENTY REGULUJĄCE KWESTIE ZWIĄZANE 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Z OCHRONĄ ŚRODOWISKA Z NACISKIEM NA OCHRONĘ POWIETRZA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Plan gospodarki niskoemisyjnej dla Gminy Żary </a:t>
            </a:r>
            <a:br>
              <a:rPr lang="pl-PL" dirty="0"/>
            </a:br>
            <a:r>
              <a:rPr lang="pl-PL" dirty="0"/>
              <a:t>o statusie miejskim na lata 2015-2020;</a:t>
            </a:r>
          </a:p>
          <a:p>
            <a:r>
              <a:rPr lang="pl-PL" dirty="0"/>
              <a:t>Program ochrony powietrza dla strefy lubuskiej;</a:t>
            </a:r>
          </a:p>
          <a:p>
            <a:r>
              <a:rPr lang="pl-PL" dirty="0"/>
              <a:t>Projekt założeń do planu zaopatrzenia w ciepło, energię elektryczną i paliwa gazowe dla Gminy Żary o statusie miejskim na lata 2017-2032;</a:t>
            </a:r>
          </a:p>
          <a:p>
            <a:r>
              <a:rPr lang="pl-PL" dirty="0"/>
              <a:t>Program usuwania wyrobów zawierających azbest z terenu Gminy Żary o statusie miejskim na lata 2015-2032;</a:t>
            </a:r>
          </a:p>
          <a:p>
            <a:r>
              <a:rPr lang="pl-PL" dirty="0"/>
              <a:t>Program ochrony środowiska dla Łużyckiego Związku Gmin;</a:t>
            </a:r>
          </a:p>
          <a:p>
            <a:r>
              <a:rPr lang="pl-PL" dirty="0"/>
              <a:t>Plan działań krótkoterminowych dla strefy lubuskiej.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68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PROGRAM WYMIANY PIECÓW</a:t>
            </a:r>
          </a:p>
        </p:txBody>
      </p:sp>
      <p:pic>
        <p:nvPicPr>
          <p:cNvPr id="2051" name="Picture 3" descr="C:\Users\serwis\Documents\Magda !!!\ochrona powietrza\Materiały edulacujne\wymiana-pieca-w-krakow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00" y="4365104"/>
            <a:ext cx="2155660" cy="22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35283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600" dirty="0"/>
              <a:t>W celu poprawy jakości powietrza w mieście Żary od 2017 roku wprowadzono program udzielania dotacji celowej na wymianę ogrzewania. W latach 2017-2019 mieszkańcom Żar udzielono dotacji, angażując przy tym środki pochodzące z budżetu gminy</a:t>
            </a:r>
            <a:br>
              <a:rPr lang="pl-PL" sz="2600" dirty="0"/>
            </a:br>
            <a:r>
              <a:rPr lang="pl-PL" sz="2600" dirty="0"/>
              <a:t> w wysokości </a:t>
            </a:r>
            <a:r>
              <a:rPr lang="pl-PL" sz="2600" b="1" dirty="0"/>
              <a:t>1.382.903,20 zł</a:t>
            </a:r>
            <a:r>
              <a:rPr lang="pl-PL" sz="2600" dirty="0"/>
              <a:t>, co pozwoliło zlikwidować ok. </a:t>
            </a:r>
            <a:r>
              <a:rPr lang="pl-PL" sz="2600" b="1" dirty="0"/>
              <a:t>290</a:t>
            </a:r>
            <a:r>
              <a:rPr lang="pl-PL" sz="2600" dirty="0"/>
              <a:t> </a:t>
            </a:r>
            <a:r>
              <a:rPr lang="pl-PL" sz="2600" b="1" dirty="0"/>
              <a:t>palenisk </a:t>
            </a:r>
            <a:r>
              <a:rPr lang="pl-PL" sz="2600" dirty="0"/>
              <a:t>z terenu miasta Żary.  </a:t>
            </a:r>
          </a:p>
          <a:p>
            <a:pPr marL="0" indent="0" algn="ctr">
              <a:buNone/>
            </a:pPr>
            <a:r>
              <a:rPr lang="pl-PL" sz="2600" b="1" dirty="0"/>
              <a:t>Wymiana pieca lub kotła węglowego, to czystsze powietrze </a:t>
            </a:r>
            <a:br>
              <a:rPr lang="pl-PL" sz="2600" b="1" dirty="0"/>
            </a:br>
            <a:r>
              <a:rPr lang="pl-PL" sz="2600" b="1" dirty="0"/>
              <a:t>w Naszym mieście i w efekcie lepsze zdrowie jego mieszkańców.</a:t>
            </a:r>
            <a:endParaRPr lang="pl-PL" sz="26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22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ŻARSKIE ROWERY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W 2019 roku Gmina Żary o statusie miejskim zakupiła miejskie rowery najnowszej generacji.  Żarskie </a:t>
            </a:r>
            <a:br>
              <a:rPr lang="pl-PL" sz="2000" dirty="0"/>
            </a:br>
            <a:r>
              <a:rPr lang="pl-PL" sz="2000" dirty="0"/>
              <a:t>Rowery to alternatywny środek transportu, umożliwiający szybkie poruszanie się po naszym mieście. Jest dobrym uzupełnieniem komunikacji miejskiej w Żarach.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41801D1-07F4-4D86-A951-C99DFA6E2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394463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AA87A9-5E61-461E-B688-5E7B5A5C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PROPOZYCJA DLA NAJMŁODSZYCH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B99206C-7D73-4361-92EF-950040D9AB5E}"/>
              </a:ext>
            </a:extLst>
          </p:cNvPr>
          <p:cNvPicPr/>
          <p:nvPr/>
        </p:nvPicPr>
        <p:blipFill rotWithShape="1">
          <a:blip r:embed="rId2"/>
          <a:srcRect l="49780"/>
          <a:stretch/>
        </p:blipFill>
        <p:spPr bwMode="auto">
          <a:xfrm>
            <a:off x="4860032" y="1916832"/>
            <a:ext cx="3036570" cy="3337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6B6C801E-B14E-409D-A454-64B7DB22FDD1}"/>
              </a:ext>
            </a:extLst>
          </p:cNvPr>
          <p:cNvSpPr/>
          <p:nvPr/>
        </p:nvSpPr>
        <p:spPr>
          <a:xfrm>
            <a:off x="611560" y="1772816"/>
            <a:ext cx="3816424" cy="274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myślą o najmłodszych mieszkańcach Żar, Wydział Infrastruktury Technicznej i Ochrony Środowiska zainicjował opracowanie bajki ekologicznej, której główną tematyką jest ochrona powietrza w mieście Żary. Akcja toczy się w najbardziej znanych miejscach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mieście, a głównym bohaterem jest jelonek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Żaruś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pogromca smogu.  </a:t>
            </a:r>
          </a:p>
        </p:txBody>
      </p:sp>
    </p:spTree>
    <p:extLst>
      <p:ext uri="{BB962C8B-B14F-4D97-AF65-F5344CB8AC3E}">
        <p14:creationId xmlns:p14="http://schemas.microsoft.com/office/powerpoint/2010/main" val="380485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WSPÓŁPRACA Z WOJEWÓDZKIEM INSPEKTOREM OCHRONY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Objęcie miasta Żary mobilnym laboratorium badającym jakość powietrza w różnych jego częściach  przed sezonem grzewczym oraz w sezonie grzewczym.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46085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BEZPŁATNA KOMUNIKACJA W MIEŚCIE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Od 2017 roku w pierwszy poniedziałek</a:t>
            </a:r>
            <a:br>
              <a:rPr lang="pl-PL" sz="2400" dirty="0"/>
            </a:br>
            <a:r>
              <a:rPr lang="pl-PL" sz="2400" dirty="0"/>
              <a:t> i wtorek każdego miesiąca, </a:t>
            </a:r>
            <a:br>
              <a:rPr lang="pl-PL" sz="2400" dirty="0"/>
            </a:br>
            <a:r>
              <a:rPr lang="pl-PL" sz="2400" dirty="0"/>
              <a:t>w granicach administracyjnych miasta Żary obowiązuje darmowa komunikacja miejska.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72816"/>
            <a:ext cx="4308769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1581</Words>
  <Application>Microsoft Office PowerPoint</Application>
  <PresentationFormat>Pokaz na ekranie (4:3)</PresentationFormat>
  <Paragraphs>174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Motyw pakietu Office</vt:lpstr>
      <vt:lpstr>Ochrona środowiska  </vt:lpstr>
      <vt:lpstr>NAJWAŻNIEJSZE AKTY PRAWNE ZWIĄZANE Z OCHRONA ŚRODOWISKA</vt:lpstr>
      <vt:lpstr>Prezentacja programu PowerPoint</vt:lpstr>
      <vt:lpstr>POZOSTAŁE DOKUMENTY REGULUJĄCE KWESTIE ZWIĄZANE  Z OCHRONĄ ŚRODOWISKA Z NACISKIEM NA OCHRONĘ POWIETRZA </vt:lpstr>
      <vt:lpstr>PROGRAM WYMIANY PIECÓW</vt:lpstr>
      <vt:lpstr>ŻARSKIE ROWERY</vt:lpstr>
      <vt:lpstr>PROPOZYCJA DLA NAJMŁODSZYCH</vt:lpstr>
      <vt:lpstr>WSPÓŁPRACA Z WOJEWÓDZKIEM INSPEKTOREM OCHRONY ŚRODOWISKA</vt:lpstr>
      <vt:lpstr>BEZPŁATNA KOMUNIKACJA W MIEŚCIE</vt:lpstr>
      <vt:lpstr>TĘŻNIA SOLANKOWA</vt:lpstr>
      <vt:lpstr>AKCJA „ DRZEWKO ZA MAKULATURĘ”</vt:lpstr>
      <vt:lpstr>DOTACJA DLA ROD</vt:lpstr>
      <vt:lpstr>Prezentacja programu PowerPoint</vt:lpstr>
      <vt:lpstr>III EDYCJA DNIA CZYSTEGO POWIETRZA</vt:lpstr>
      <vt:lpstr>NASADZENIA DRZEW</vt:lpstr>
      <vt:lpstr>NASADZENIA I USUNIĘCIA DRZEW I KRZEWÓW  W LATACH 2015-2019</vt:lpstr>
      <vt:lpstr>USUWANIE AZBESTU</vt:lpstr>
      <vt:lpstr>Aplikacja na Smartfona KIEDY WYWÓZ</vt:lpstr>
      <vt:lpstr>DZIAŁANIA EDUKACYJNE ORAZ INFORMACYJNE</vt:lpstr>
      <vt:lpstr>DZIAŁANIA EDUKACYJNE ORAZ INFORMACYJNE</vt:lpstr>
      <vt:lpstr>DZIAŁANIA EDUKACYJNE ORAZ INFORMACYJNE</vt:lpstr>
      <vt:lpstr>DZIAŁANIA EDUKACYJNE ORAZ INFORMACYJNE</vt:lpstr>
      <vt:lpstr>KONTROLE, INTERWENCJE, ZGŁOSZENIA</vt:lpstr>
      <vt:lpstr>KONTROLE, INTERWENCJE, ZGŁOSZENIA</vt:lpstr>
      <vt:lpstr>Działania ujęte w POP realizowane przez Urząd Miejski w Żarach </vt:lpstr>
      <vt:lpstr> Działania związane z ograniczeniem  emisji powierzchniowej </vt:lpstr>
      <vt:lpstr> Działania wspomagające i fakultatywne </vt:lpstr>
      <vt:lpstr>Działania wspomagające i fakultatywne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środowiska 2018 rok</dc:title>
  <dc:creator>serwis</dc:creator>
  <cp:lastModifiedBy>User</cp:lastModifiedBy>
  <cp:revision>117</cp:revision>
  <dcterms:created xsi:type="dcterms:W3CDTF">2019-01-17T07:52:01Z</dcterms:created>
  <dcterms:modified xsi:type="dcterms:W3CDTF">2020-09-17T06:15:02Z</dcterms:modified>
</cp:coreProperties>
</file>