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84" r:id="rId3"/>
    <p:sldId id="423" r:id="rId4"/>
    <p:sldId id="426" r:id="rId5"/>
    <p:sldId id="427" r:id="rId6"/>
    <p:sldId id="428" r:id="rId7"/>
    <p:sldId id="287" r:id="rId8"/>
    <p:sldId id="288" r:id="rId9"/>
    <p:sldId id="429" r:id="rId10"/>
    <p:sldId id="431" r:id="rId11"/>
    <p:sldId id="433" r:id="rId12"/>
    <p:sldId id="283" r:id="rId1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CE1"/>
    <a:srgbClr val="E8EEF1"/>
    <a:srgbClr val="E5BAD0"/>
    <a:srgbClr val="50448C"/>
    <a:srgbClr val="8FC80A"/>
    <a:srgbClr val="CC3300"/>
    <a:srgbClr val="33CC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280" autoAdjust="0"/>
  </p:normalViewPr>
  <p:slideViewPr>
    <p:cSldViewPr>
      <p:cViewPr varScale="1">
        <p:scale>
          <a:sx n="107" d="100"/>
          <a:sy n="107" d="100"/>
        </p:scale>
        <p:origin x="3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BFFF53-3793-4C01-8E20-7C23512D62B0}" type="datetimeFigureOut">
              <a:rPr lang="pl-PL"/>
              <a:pPr>
                <a:defRPr/>
              </a:pPr>
              <a:t>2016-08-23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89B1098-9CA6-4F86-BEDC-306179172C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04B34E-8F1A-4EBC-B6FE-4A70359C6F56}" type="slidenum">
              <a:rPr lang="pl-PL" altLang="pl-PL" smtClean="0">
                <a:solidFill>
                  <a:srgbClr val="000000"/>
                </a:solidFill>
              </a:rPr>
              <a:pPr/>
              <a:t>1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45CA4-4AB2-446D-91E4-81BC505052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A727-BC70-467C-B004-9B41165ED0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BA2D-C7AA-4835-82F4-827909443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83731-1FBD-40F7-95E1-CF5E472841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E29F9-D0CF-4D4B-9BDD-3198AE0A79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7C29-C015-4F63-BEFE-D424F7BC62C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64AA-1101-4914-84ED-DE5EE31CD1E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8299-B503-4049-897A-173B96542B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D61C-EC77-4305-A050-EC6A655DFB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990D3-4A25-4B31-8607-2D4FFFD934D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dirty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DCD3-8585-4A27-825B-56A77918F8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cs typeface="Arial" charset="0"/>
              </a:defRPr>
            </a:lvl1pPr>
          </a:lstStyle>
          <a:p>
            <a:pPr>
              <a:defRPr/>
            </a:pPr>
            <a:fld id="{02F7A511-C526-40D8-8356-12CEA1E4EE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52" r:id="rId2"/>
    <p:sldLayoutId id="2147484360" r:id="rId3"/>
    <p:sldLayoutId id="2147484353" r:id="rId4"/>
    <p:sldLayoutId id="2147484354" r:id="rId5"/>
    <p:sldLayoutId id="2147484355" r:id="rId6"/>
    <p:sldLayoutId id="2147484361" r:id="rId7"/>
    <p:sldLayoutId id="2147484356" r:id="rId8"/>
    <p:sldLayoutId id="2147484362" r:id="rId9"/>
    <p:sldLayoutId id="2147484357" r:id="rId10"/>
    <p:sldLayoutId id="21474843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054100"/>
            <a:ext cx="7921625" cy="23034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LOKALNY PROGRAM REWITALIZACJI</a:t>
            </a:r>
            <a:b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MIASTA ŻARY NA LATA 2016-2022</a:t>
            </a:r>
            <a:b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altLang="pl-PL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altLang="pl-PL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5" descr="https://upload.wikimedia.org/wikipedia/commons/thumb/5/56/POL_%C5%BBary_COA.svg/200px-POL_%C5%BBary_CO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427" y="2492896"/>
            <a:ext cx="1905000" cy="2486026"/>
          </a:xfrm>
          <a:prstGeom prst="rect">
            <a:avLst/>
          </a:prstGeom>
          <a:noFill/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225"/>
            <a:ext cx="8244408" cy="6553200"/>
          </a:xfrm>
        </p:spPr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uporządkowania i zagospodarowania zdegradowanych terenów i przestrzeni publicznej, polegające na dostosowaniu do nowych funkcji </a:t>
            </a:r>
          </a:p>
          <a:p>
            <a:pPr algn="ctr">
              <a:spcBef>
                <a:spcPts val="0"/>
              </a:spcBef>
              <a:buClr>
                <a:srgbClr val="FF0000"/>
              </a:buClr>
              <a:buNone/>
            </a:pPr>
            <a:r>
              <a:rPr lang="pl-PL" sz="2400" u="sng" dirty="0">
                <a:latin typeface="Times New Roman" pitchFamily="18" charset="0"/>
                <a:cs typeface="Times New Roman" pitchFamily="18" charset="0"/>
              </a:rPr>
              <a:t>(w tym inwestycje dotyczące infrastruktury komunalnej  – tylko jako  element projektu),</a:t>
            </a:r>
          </a:p>
          <a:p>
            <a:pPr algn="ctr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kompleksowe uzbrojenie terenów pod inwestycje, polegające, w szczególności, na dostarczeniu  podstawowych mediów, tj.: drogi wewnętrzne, przewody lub urządzenia wodociągowe, kanalizacyjne , ciepłownicze, elektryczne, gazowe lub telekomunikacyjne </a:t>
            </a:r>
          </a:p>
          <a:p>
            <a:pPr algn="ctr">
              <a:spcBef>
                <a:spcPts val="0"/>
              </a:spcBef>
              <a:buClr>
                <a:srgbClr val="FF0000"/>
              </a:buClr>
              <a:buNone/>
            </a:pPr>
            <a:r>
              <a:rPr lang="pl-PL" sz="2400" u="sng" dirty="0">
                <a:latin typeface="Times New Roman" pitchFamily="18" charset="0"/>
                <a:cs typeface="Times New Roman" pitchFamily="18" charset="0"/>
              </a:rPr>
              <a:t>(tylko jako element projektu rewitalizacyjnego).</a:t>
            </a:r>
          </a:p>
          <a:p>
            <a:endParaRPr lang="pl-PL" dirty="0"/>
          </a:p>
          <a:p>
            <a:endParaRPr lang="pl-PL" dirty="0"/>
          </a:p>
          <a:p>
            <a:pPr marL="0" indent="0" algn="ctr">
              <a:buClr>
                <a:srgbClr val="FF0000"/>
              </a:buClr>
              <a:buNone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8066" y="277906"/>
            <a:ext cx="8244408" cy="6553200"/>
          </a:xfrm>
        </p:spPr>
        <p:txBody>
          <a:bodyPr/>
          <a:lstStyle/>
          <a:p>
            <a:pPr algn="ctr">
              <a:buNone/>
            </a:pPr>
            <a:r>
              <a:rPr lang="pl-PL" sz="2800" b="1" u="sng" dirty="0">
                <a:latin typeface="Times New Roman" pitchFamily="18" charset="0"/>
                <a:cs typeface="Times New Roman" pitchFamily="18" charset="0"/>
              </a:rPr>
              <a:t>METODOLOGIA PRAC</a:t>
            </a:r>
            <a:endParaRPr lang="pl-PL" sz="1000" b="1" u="sng" dirty="0">
              <a:latin typeface="Times New Roman" pitchFamily="18" charset="0"/>
              <a:cs typeface="Times New Roman" pitchFamily="18" charset="0"/>
            </a:endParaRP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DIAGNOZA MIASTA </a:t>
            </a: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ZEBRANIE DANYCH DO ANALIZY WSKAŹNIKOWEJ </a:t>
            </a: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DELIMITACJA OBSZARÓW ZDEGRADOWANYCH</a:t>
            </a: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DELIMITACJA OBSZARÓW REWITALIZOWANYCH</a:t>
            </a: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ZDEFINIOWANIE CELÓW I KIERUNKÓW DZIAŁAŃ</a:t>
            </a: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KATALOG PRZEDSIĘWZIĘĆ REWITALIZACYJNYCH</a:t>
            </a: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WIZJA OBSZARU PO PREWITALIZACJI</a:t>
            </a:r>
          </a:p>
          <a:p>
            <a:pPr marL="53975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KOMPLEMENTARNOŚĆ PROGRAMU REWITALIZACJI</a:t>
            </a:r>
            <a:endParaRPr lang="pl-PL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6900" indent="-514350">
              <a:buClr>
                <a:srgbClr val="FF0000"/>
              </a:buClr>
              <a:buNone/>
            </a:pPr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43011" name="Podtytuł 2"/>
          <p:cNvSpPr>
            <a:spLocks noGrp="1"/>
          </p:cNvSpPr>
          <p:nvPr>
            <p:ph type="subTitle" idx="1"/>
          </p:nvPr>
        </p:nvSpPr>
        <p:spPr>
          <a:xfrm>
            <a:off x="1116013" y="2062163"/>
            <a:ext cx="8027987" cy="4679950"/>
          </a:xfrm>
        </p:spPr>
        <p:txBody>
          <a:bodyPr/>
          <a:lstStyle/>
          <a:p>
            <a:pPr marL="26988" algn="ctr" eaLnBrk="1" hangingPunct="1"/>
            <a:endParaRPr lang="pl-PL" altLang="pl-PL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/>
            <a:endParaRPr lang="pl-PL" altLang="pl-PL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/>
            <a:endParaRPr lang="pl-PL" altLang="pl-PL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pole tekstowe 5"/>
          <p:cNvSpPr txBox="1">
            <a:spLocks noChangeArrowheads="1"/>
          </p:cNvSpPr>
          <p:nvPr/>
        </p:nvSpPr>
        <p:spPr bwMode="auto">
          <a:xfrm>
            <a:off x="1091835" y="4252678"/>
            <a:ext cx="77771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000" b="1" dirty="0">
                <a:latin typeface="Times New Roman" pitchFamily="18" charset="0"/>
                <a:cs typeface="Times New Roman" pitchFamily="18" charset="0"/>
              </a:rPr>
              <a:t>ul. F. Ratajczaka 26/3, 61-813 Poznań</a:t>
            </a:r>
          </a:p>
          <a:p>
            <a:pPr algn="ctr"/>
            <a:r>
              <a:rPr lang="pl-PL" altLang="pl-PL" sz="2000" b="1" dirty="0">
                <a:latin typeface="Times New Roman" pitchFamily="18" charset="0"/>
                <a:cs typeface="Times New Roman" pitchFamily="18" charset="0"/>
              </a:rPr>
              <a:t>tel.: 61/855 86 38, 855 86 59, fax: 61/624 23 80</a:t>
            </a:r>
          </a:p>
          <a:p>
            <a:pPr algn="ctr"/>
            <a:r>
              <a:rPr lang="pl-PL" altLang="pl-PL" sz="2000" b="1" dirty="0">
                <a:latin typeface="Times New Roman" pitchFamily="18" charset="0"/>
                <a:cs typeface="Times New Roman" pitchFamily="18" charset="0"/>
              </a:rPr>
              <a:t>biuro@atrium-grupa.eu</a:t>
            </a:r>
          </a:p>
        </p:txBody>
      </p:sp>
      <p:pic>
        <p:nvPicPr>
          <p:cNvPr id="43013" name="Obraz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685" y="1319213"/>
            <a:ext cx="2880717" cy="269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pole tekstowe 5"/>
          <p:cNvSpPr txBox="1">
            <a:spLocks noChangeArrowheads="1"/>
          </p:cNvSpPr>
          <p:nvPr/>
        </p:nvSpPr>
        <p:spPr bwMode="auto">
          <a:xfrm>
            <a:off x="871538" y="334963"/>
            <a:ext cx="810101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DZIĘKUJEMY ZA UWAGĘ</a:t>
            </a:r>
          </a:p>
          <a:p>
            <a:pPr algn="ctr"/>
            <a:endParaRPr lang="pl-PL" altLang="pl-PL" dirty="0">
              <a:latin typeface="Verdana" pitchFamily="34" charset="0"/>
              <a:cs typeface="Arial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2"/>
          <p:cNvSpPr>
            <a:spLocks noGrp="1"/>
          </p:cNvSpPr>
          <p:nvPr>
            <p:ph idx="1"/>
          </p:nvPr>
        </p:nvSpPr>
        <p:spPr>
          <a:xfrm>
            <a:off x="1043607" y="188913"/>
            <a:ext cx="8028955" cy="6048375"/>
          </a:xfrm>
          <a:ln>
            <a:solidFill>
              <a:schemeClr val="bg1"/>
            </a:solidFill>
          </a:ln>
        </p:spPr>
        <p:txBody>
          <a:bodyPr/>
          <a:lstStyle/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alt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alt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1907704" y="260648"/>
            <a:ext cx="6192688" cy="10801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altLang="pl-PL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REWITALIZACJA</a:t>
            </a:r>
            <a:endParaRPr lang="pl-PL" altLang="pl-PL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331640" y="2924944"/>
            <a:ext cx="2880320" cy="27363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altLang="pl-PL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USTAWA  Z DNIA </a:t>
            </a:r>
          </a:p>
          <a:p>
            <a:pPr algn="ctr">
              <a:defRPr/>
            </a:pPr>
            <a:r>
              <a:rPr lang="pl-PL" altLang="pl-PL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PAŹDZIERNIKA 2015 R. </a:t>
            </a:r>
          </a:p>
          <a:p>
            <a:pPr algn="ctr">
              <a:defRPr/>
            </a:pPr>
            <a:r>
              <a:rPr lang="pl-PL" altLang="pl-PL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REWITALIZACJI</a:t>
            </a:r>
          </a:p>
          <a:p>
            <a:pPr algn="ctr">
              <a:defRPr/>
            </a:pPr>
            <a:r>
              <a:rPr lang="pl-PL" altLang="pl-PL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(Dz. U. 2015, poz. 1777)</a:t>
            </a:r>
          </a:p>
        </p:txBody>
      </p:sp>
      <p:sp>
        <p:nvSpPr>
          <p:cNvPr id="5" name="Prostokąt 4"/>
          <p:cNvSpPr/>
          <p:nvPr/>
        </p:nvSpPr>
        <p:spPr>
          <a:xfrm>
            <a:off x="5148064" y="2924944"/>
            <a:ext cx="2880320" cy="27363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0" algn="ctr">
              <a:buFont typeface="Wingdings 2" pitchFamily="18" charset="2"/>
              <a:buNone/>
            </a:pPr>
            <a:r>
              <a:rPr lang="pl-PL" altLang="pl-PL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Wytyczne w zakresie rewitalizacji w programach operacyjnych na lata </a:t>
            </a:r>
          </a:p>
          <a:p>
            <a:pPr marL="82550" indent="0" algn="ctr">
              <a:buFont typeface="Wingdings 2" pitchFamily="18" charset="2"/>
              <a:buNone/>
            </a:pPr>
            <a:r>
              <a:rPr lang="pl-PL" altLang="pl-PL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2014-2020</a:t>
            </a:r>
          </a:p>
          <a:p>
            <a:pPr marL="82550" indent="0" algn="ctr">
              <a:buFont typeface="Wingdings 2" pitchFamily="18" charset="2"/>
              <a:buNone/>
            </a:pPr>
            <a:endParaRPr lang="pl-PL" altLang="pl-P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buFont typeface="Wingdings 2" pitchFamily="18" charset="2"/>
              <a:buNone/>
            </a:pPr>
            <a:r>
              <a:rPr lang="pl-PL" altLang="pl-PL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podstawie art. 18 ust. 2 pkt. 6 ustawy z dnia 8 marca 1990 r. o samorządzie gminnym </a:t>
            </a:r>
          </a:p>
          <a:p>
            <a:pPr marL="82550" indent="0" algn="ctr">
              <a:buFont typeface="Wingdings 2" pitchFamily="18" charset="2"/>
              <a:buNone/>
            </a:pPr>
            <a:r>
              <a:rPr lang="pl-PL" altLang="pl-PL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(Dz. U. z 2015 r. poz. 1045.), 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2411760" y="1700808"/>
            <a:ext cx="576064" cy="10081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6300192" y="1700808"/>
            <a:ext cx="576064" cy="10081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2"/>
          <p:cNvSpPr>
            <a:spLocks noGrp="1"/>
          </p:cNvSpPr>
          <p:nvPr>
            <p:ph idx="1"/>
          </p:nvPr>
        </p:nvSpPr>
        <p:spPr>
          <a:xfrm>
            <a:off x="899592" y="9346"/>
            <a:ext cx="8172450" cy="6048375"/>
          </a:xfrm>
        </p:spPr>
        <p:txBody>
          <a:bodyPr/>
          <a:lstStyle/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alt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alt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Rewitalizacja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kompleksowy proces wyprowadzania ze stanu kryzysowego obszarów zdegradowanych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poprzez działania całościowe, integrujące interwencję na rzecz społeczności lokalnej, przestrzeni i lokalnej gospodarki, skoncentrowane terytorialnie i prowadzone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sposób zaplanowany oraz zintegrowany poprzez programy rewitalizacji. </a:t>
            </a:r>
          </a:p>
          <a:p>
            <a:pPr>
              <a:defRPr/>
            </a:pPr>
            <a:endParaRPr lang="pl-PL" alt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5663" y="936625"/>
            <a:ext cx="8316912" cy="5805488"/>
          </a:xfrm>
        </p:spPr>
        <p:txBody>
          <a:bodyPr/>
          <a:lstStyle/>
          <a:p>
            <a:pPr marL="82550" indent="0" algn="ctr">
              <a:buFont typeface="Wingdings 2" pitchFamily="18" charset="2"/>
              <a:buNone/>
              <a:defRPr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Obszar zdegradowany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obszar, na którym zidentyfikowano stan kryzysowy. 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Obszar zdegradowany może być 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podzielony na podobszary, w tym podobszary nieposiadające ze sobą wspólnych granic 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pod warunkiem stwierdzenia sytuacji kryzysowej na każdym z podobszarów. </a:t>
            </a:r>
          </a:p>
          <a:p>
            <a:pPr>
              <a:defRPr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088" y="136525"/>
            <a:ext cx="8316912" cy="6740525"/>
          </a:xfrm>
        </p:spPr>
        <p:txBody>
          <a:bodyPr/>
          <a:lstStyle/>
          <a:p>
            <a:pPr marL="82550" indent="0" algn="ctr">
              <a:buFont typeface="Wingdings 2" pitchFamily="18" charset="2"/>
              <a:buNone/>
              <a:defRPr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Obszar rewitalizacji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obszar obejmujący całość lub część obszaru zdegradowanego, cechującego się szczególną koncentracją negatywnych zjawisk, na którym, </a:t>
            </a:r>
            <a:r>
              <a:rPr lang="pl-PL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uwagi na istotne znaczenie dla rozwoju lokalnego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zamierza się prowadzić rewitalizację. </a:t>
            </a:r>
          </a:p>
          <a:p>
            <a:pPr algn="ctr">
              <a:defRPr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Obszar rewitalizacji może być podzielony na podobszary, w tym podobszary nieposiadające ze sobą wspólnych granic, lecz nie może obejmować terenów większych niż 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pl-PL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20% powierzchni gminy 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oraz zamieszkałych przez więcej niż </a:t>
            </a: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pl-PL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30% mieszkańców gminy. </a:t>
            </a:r>
          </a:p>
          <a:p>
            <a:pPr>
              <a:defRPr/>
            </a:pP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2"/>
          <p:cNvSpPr>
            <a:spLocks noGrp="1"/>
          </p:cNvSpPr>
          <p:nvPr>
            <p:ph idx="1"/>
          </p:nvPr>
        </p:nvSpPr>
        <p:spPr>
          <a:xfrm>
            <a:off x="755650" y="188913"/>
            <a:ext cx="8388350" cy="6669087"/>
          </a:xfrm>
        </p:spPr>
        <p:txBody>
          <a:bodyPr/>
          <a:lstStyle/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800" b="1" dirty="0">
                <a:latin typeface="Times New Roman" pitchFamily="18" charset="0"/>
                <a:cs typeface="Times New Roman" pitchFamily="18" charset="0"/>
              </a:rPr>
              <a:t>Program rewitalizacji  </a:t>
            </a: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- inicjowany, opracowany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i uchwalony przez radę gminy,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endParaRPr lang="pl-PL" altLang="pl-PL" sz="1200" dirty="0"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na podstawie art. 18 ust. 2 pkt. 6 ustawy z dnia 8 marca 1990 r. o samorządzie gminnym (Dz. U. z 2015 r. poz. 1045.)</a:t>
            </a: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endParaRPr lang="pl-PL" altLang="pl-PL" sz="1200" dirty="0"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wieloletni program działań w sferze </a:t>
            </a:r>
            <a:r>
              <a:rPr lang="pl-PL" altLang="pl-PL" sz="2400" u="sng" dirty="0">
                <a:latin typeface="Times New Roman" pitchFamily="18" charset="0"/>
                <a:cs typeface="Times New Roman" pitchFamily="18" charset="0"/>
              </a:rPr>
              <a:t>społecznej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 oraz </a:t>
            </a:r>
            <a:r>
              <a:rPr lang="pl-PL" altLang="pl-PL" sz="2400" u="sng" dirty="0">
                <a:latin typeface="Times New Roman" pitchFamily="18" charset="0"/>
                <a:cs typeface="Times New Roman" pitchFamily="18" charset="0"/>
              </a:rPr>
              <a:t>gospodarczej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lub </a:t>
            </a:r>
            <a:r>
              <a:rPr lang="pl-PL" altLang="pl-PL" sz="2400" u="sng" dirty="0">
                <a:latin typeface="Times New Roman" pitchFamily="18" charset="0"/>
                <a:cs typeface="Times New Roman" pitchFamily="18" charset="0"/>
              </a:rPr>
              <a:t>przestrzenno-funkcjonalnej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lub </a:t>
            </a:r>
            <a:r>
              <a:rPr lang="pl-PL" altLang="pl-PL" sz="2400" u="sng" dirty="0">
                <a:latin typeface="Times New Roman" pitchFamily="18" charset="0"/>
                <a:cs typeface="Times New Roman" pitchFamily="18" charset="0"/>
              </a:rPr>
              <a:t>technicznej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lub </a:t>
            </a:r>
            <a:r>
              <a:rPr lang="pl-PL" altLang="pl-PL" sz="2400" u="sng" dirty="0">
                <a:latin typeface="Times New Roman" pitchFamily="18" charset="0"/>
                <a:cs typeface="Times New Roman" pitchFamily="18" charset="0"/>
              </a:rPr>
              <a:t>środowiskowej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zmierzający do wyprowadzenia obszarów rewitalizacji ze stanu kryzysowego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oraz stworzenia warunków do ich zrównoważonego rozwoju, 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stanowiący narzędzie planowania, koordynowania</a:t>
            </a:r>
          </a:p>
          <a:p>
            <a:pPr marL="8255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i integrowania różnorodnych aktywności w ramach rewitalizacji.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2988" y="0"/>
            <a:ext cx="8101012" cy="6858000"/>
          </a:xfrm>
        </p:spPr>
        <p:txBody>
          <a:bodyPr/>
          <a:lstStyle/>
          <a:p>
            <a:pPr marL="82550" indent="0" algn="ctr">
              <a:buFont typeface="Wingdings 2" pitchFamily="18" charset="2"/>
              <a:buNone/>
              <a:defRPr/>
            </a:pPr>
            <a:r>
              <a:rPr lang="pl-PL" sz="2800" b="1" u="sng" dirty="0">
                <a:latin typeface="Times New Roman" pitchFamily="18" charset="0"/>
                <a:cs typeface="Times New Roman" pitchFamily="18" charset="0"/>
              </a:rPr>
              <a:t>ZEWNĘTRZNE ŹRÓDŁA FINANSOWANIA</a:t>
            </a:r>
          </a:p>
          <a:p>
            <a:pPr>
              <a:defRPr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Regionalny Program Operacyjny - Lubuskie 2020</a:t>
            </a:r>
          </a:p>
          <a:p>
            <a:pPr algn="ctr">
              <a:buNone/>
              <a:defRPr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Działanie 9.2  Rozwój obszarów zmarginalizowanych</a:t>
            </a:r>
          </a:p>
          <a:p>
            <a:pPr algn="ctr">
              <a:buNone/>
              <a:defRPr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pl-PL" sz="2400" dirty="0" err="1">
                <a:latin typeface="Times New Roman" pitchFamily="18" charset="0"/>
                <a:cs typeface="Times New Roman" pitchFamily="18" charset="0"/>
              </a:rPr>
              <a:t>Poddziałanie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9.2.1 Rozwój obszarów zmarginalizowanych – projekty realizowane poza formułą ZIT</a:t>
            </a:r>
          </a:p>
          <a:p>
            <a:pPr algn="ctr">
              <a:buNone/>
            </a:pPr>
            <a:endParaRPr lang="pl-PL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(12 998 420,00 EURO)</a:t>
            </a:r>
          </a:p>
          <a:p>
            <a:pPr algn="ctr">
              <a:buNone/>
              <a:defRPr/>
            </a:pPr>
            <a:endParaRPr lang="pl-PL" dirty="0"/>
          </a:p>
          <a:p>
            <a:pPr algn="ctr">
              <a:buNone/>
              <a:defRPr/>
            </a:pPr>
            <a:endParaRPr lang="pl-PL" dirty="0"/>
          </a:p>
          <a:p>
            <a:pPr algn="ctr">
              <a:buNone/>
              <a:defRPr/>
            </a:pP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4788024" y="1556792"/>
            <a:ext cx="360040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788024" y="2996952"/>
            <a:ext cx="360040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225"/>
            <a:ext cx="8244408" cy="6553200"/>
          </a:xfrm>
        </p:spPr>
        <p:txBody>
          <a:bodyPr/>
          <a:lstStyle/>
          <a:p>
            <a:pPr marL="596900" indent="-514350" algn="ctr">
              <a:buClr>
                <a:srgbClr val="FF0000"/>
              </a:buClr>
              <a:buNone/>
            </a:pPr>
            <a:r>
              <a:rPr lang="pl-PL" sz="2800" b="1" u="sng" dirty="0">
                <a:latin typeface="Times New Roman" pitchFamily="18" charset="0"/>
                <a:cs typeface="Times New Roman" pitchFamily="18" charset="0"/>
              </a:rPr>
              <a:t>BENEFICJENCI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Jednostki samorządu terytorialnego (JST),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związki, stowarzyszenia i porozumienia JST,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jednostki organizacyjne JST posiadające osobowość 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prawną,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jednostki administracji rządowej,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kościoły, związki wyznaniowe oraz osoby prawne 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kościołów i związków wyznaniowych,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organizacje pozarządowe, nie działające w celu osiągnięcia zysku, w tym stowarzyszenia i fundacje,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samorządowe instytucje kultury,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spółdzielnie i wspólnoty mieszkaniowe,</a:t>
            </a:r>
          </a:p>
          <a:p>
            <a:pPr marL="596900" indent="-514350">
              <a:buClr>
                <a:srgbClr val="FF0000"/>
              </a:buClr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towarzystwa budownictwa społecznego.</a:t>
            </a:r>
          </a:p>
          <a:p>
            <a:endParaRPr lang="pl-PL" dirty="0"/>
          </a:p>
          <a:p>
            <a:pPr marL="0" indent="0" algn="ctr">
              <a:buClr>
                <a:srgbClr val="FF0000"/>
              </a:buClr>
              <a:buFont typeface="Wingdings 2" pitchFamily="18" charset="2"/>
              <a:buNone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225"/>
            <a:ext cx="8244408" cy="6553200"/>
          </a:xfrm>
        </p:spPr>
        <p:txBody>
          <a:bodyPr/>
          <a:lstStyle/>
          <a:p>
            <a:pPr algn="ctr">
              <a:buNone/>
            </a:pPr>
            <a:r>
              <a:rPr lang="pl-PL" sz="2800" b="1" u="sng" dirty="0">
                <a:latin typeface="Times New Roman" pitchFamily="18" charset="0"/>
                <a:cs typeface="Times New Roman" pitchFamily="18" charset="0"/>
              </a:rPr>
              <a:t>TYPY PROJEKTÓW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Kompleksowa rewitalizacja zdegradowanych obszarów</a:t>
            </a:r>
          </a:p>
          <a:p>
            <a:pPr algn="ctr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mająca na celu przywracanie i/lub  nadawanie </a:t>
            </a:r>
          </a:p>
          <a:p>
            <a:pPr algn="ctr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nowych funkcji gospodarczych, edukacyjnych,</a:t>
            </a:r>
          </a:p>
          <a:p>
            <a:pPr algn="ctr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turystycznych, rekreacyjnych, społecznych </a:t>
            </a:r>
          </a:p>
          <a:p>
            <a:pPr algn="ctr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i kulturalnych tym obszarom, </a:t>
            </a:r>
          </a:p>
          <a:p>
            <a:pPr algn="ctr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 szczególności, dotycząca: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§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adaptacji, tj. modernizacji, remontu , renowacji budynków (…), stanowiących własność publiczną lub własność podmiotów działających w celach niezarobkowych, wraz z zagospodarowaniem najbliższej przestrzeni wokół adaptowanego  obiektu (w tym inwestycje dotyczące infrastruktury komunalnej  – tylko jako element  projektu),</a:t>
            </a:r>
          </a:p>
          <a:p>
            <a:pPr algn="ctr"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803257"/>
            <a:ext cx="2232248" cy="7281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30" y="5695088"/>
            <a:ext cx="1692400" cy="9444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1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4829</TotalTime>
  <Words>616</Words>
  <Application>Microsoft Office PowerPoint</Application>
  <PresentationFormat>Pokaz na ekranie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Motyw1</vt:lpstr>
      <vt:lpstr>LOKALNY PROGRAM REWITALIZACJI MIASTA ŻARY NA LATA 2016-2022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</vt:vector>
  </TitlesOfParts>
  <Company>Sil-art Rycho444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ROZWOJU MIASTA I GMINY NOWOGRÓD BOBRZAŃSKI  NA LATA 2015 - 2022</dc:title>
  <dc:creator>Kowalski Ryszard</dc:creator>
  <cp:lastModifiedBy>DELL</cp:lastModifiedBy>
  <cp:revision>311</cp:revision>
  <dcterms:created xsi:type="dcterms:W3CDTF">2015-05-19T06:18:51Z</dcterms:created>
  <dcterms:modified xsi:type="dcterms:W3CDTF">2016-08-23T07:22:38Z</dcterms:modified>
</cp:coreProperties>
</file>